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7" r:id="rId3"/>
    <p:sldId id="565" r:id="rId4"/>
    <p:sldId id="566" r:id="rId5"/>
    <p:sldId id="577" r:id="rId6"/>
    <p:sldId id="582" r:id="rId7"/>
    <p:sldId id="578" r:id="rId8"/>
    <p:sldId id="596" r:id="rId9"/>
    <p:sldId id="617" r:id="rId10"/>
    <p:sldId id="585" r:id="rId11"/>
    <p:sldId id="586" r:id="rId12"/>
    <p:sldId id="587" r:id="rId13"/>
    <p:sldId id="580" r:id="rId14"/>
    <p:sldId id="593" r:id="rId15"/>
    <p:sldId id="597" r:id="rId16"/>
    <p:sldId id="591" r:id="rId17"/>
    <p:sldId id="581" r:id="rId18"/>
    <p:sldId id="614" r:id="rId19"/>
    <p:sldId id="643" r:id="rId20"/>
    <p:sldId id="615" r:id="rId21"/>
    <p:sldId id="588" r:id="rId22"/>
    <p:sldId id="644" r:id="rId23"/>
    <p:sldId id="645" r:id="rId24"/>
    <p:sldId id="598" r:id="rId25"/>
    <p:sldId id="599" r:id="rId26"/>
    <p:sldId id="600" r:id="rId27"/>
    <p:sldId id="601" r:id="rId28"/>
    <p:sldId id="639" r:id="rId29"/>
    <p:sldId id="576" r:id="rId30"/>
    <p:sldId id="5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53" autoAdjust="0"/>
  </p:normalViewPr>
  <p:slideViewPr>
    <p:cSldViewPr snapToGrid="0" showGuides="1">
      <p:cViewPr varScale="1">
        <p:scale>
          <a:sx n="88" d="100"/>
          <a:sy n="88" d="100"/>
        </p:scale>
        <p:origin x="494" y="72"/>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customXml" Target="../customXml/item3.xml"/><Relationship Id="rId38" Type="http://schemas.openxmlformats.org/officeDocument/2006/relationships/customXml" Target="../customXml/item2.xml"/><Relationship Id="rId37" Type="http://schemas.openxmlformats.org/officeDocument/2006/relationships/customXml" Target="../customXml/item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D95C29-67EF-49A4-98C1-FCB15B726954}"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41700E-07F4-4037-B9BA-0B1759606C56}"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83B8F-3A1C-4F2C-B130-8969D6C1E4AD}"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C6B6B-DEB4-4104-BA10-F9FA8AE5C1BE}"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 Title Slide">
    <p:spTree>
      <p:nvGrpSpPr>
        <p:cNvPr id="1" name=""/>
        <p:cNvGrpSpPr/>
        <p:nvPr/>
      </p:nvGrpSpPr>
      <p:grpSpPr>
        <a:xfrm>
          <a:off x="0" y="0"/>
          <a:ext cx="0" cy="0"/>
          <a:chOff x="0" y="0"/>
          <a:chExt cx="0" cy="0"/>
        </a:xfrm>
      </p:grpSpPr>
      <p:sp>
        <p:nvSpPr>
          <p:cNvPr id="15" name="Title 1"/>
          <p:cNvSpPr>
            <a:spLocks noGrp="1"/>
          </p:cNvSpPr>
          <p:nvPr>
            <p:ph type="ctrTitle"/>
          </p:nvPr>
        </p:nvSpPr>
        <p:spPr>
          <a:xfrm>
            <a:off x="0" y="2573383"/>
            <a:ext cx="12192000" cy="1711234"/>
          </a:xfrm>
          <a:solidFill>
            <a:srgbClr val="002060"/>
          </a:solidFill>
        </p:spPr>
        <p:style>
          <a:lnRef idx="0">
            <a:schemeClr val="accent1"/>
          </a:lnRef>
          <a:fillRef idx="3">
            <a:schemeClr val="accent1"/>
          </a:fillRef>
          <a:effectRef idx="3">
            <a:schemeClr val="accent1"/>
          </a:effectRef>
          <a:fontRef idx="minor">
            <a:schemeClr val="lt1"/>
          </a:fontRef>
        </p:style>
        <p:txBody>
          <a:bodyPr anchor="b"/>
          <a:lstStyle>
            <a:lvl1pPr algn="ctr">
              <a:defRPr sz="6000" b="1"/>
            </a:lvl1pPr>
          </a:lstStyle>
          <a:p>
            <a:endParaRPr lang="en-US" dirty="0"/>
          </a:p>
        </p:txBody>
      </p:sp>
      <p:sp>
        <p:nvSpPr>
          <p:cNvPr id="16" name="Subtitle 2"/>
          <p:cNvSpPr>
            <a:spLocks noGrp="1"/>
          </p:cNvSpPr>
          <p:nvPr>
            <p:ph type="subTitle" idx="1"/>
          </p:nvPr>
        </p:nvSpPr>
        <p:spPr>
          <a:xfrm>
            <a:off x="6884126" y="4738508"/>
            <a:ext cx="5185954" cy="460510"/>
          </a:xfrm>
        </p:spPr>
        <p:txBody>
          <a:bodyPr>
            <a:normAutofit/>
          </a:bodyPr>
          <a:lstStyle>
            <a:lvl1pPr marL="0" indent="0" algn="ctr">
              <a:buNone/>
              <a:defRPr sz="2800" b="1">
                <a:solidFill>
                  <a:srgbClr val="00105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17" name="Date Placeholder 3"/>
          <p:cNvSpPr>
            <a:spLocks noGrp="1"/>
          </p:cNvSpPr>
          <p:nvPr>
            <p:ph type="dt" sz="half" idx="10"/>
          </p:nvPr>
        </p:nvSpPr>
        <p:spPr>
          <a:xfrm>
            <a:off x="838200" y="6356350"/>
            <a:ext cx="2743200" cy="365125"/>
          </a:xfrm>
        </p:spPr>
        <p:txBody>
          <a:bodyPr/>
          <a:lstStyle/>
          <a:p>
            <a:fld id="{6C0E30B0-E077-4993-974F-9A916C82C114}" type="datetime1">
              <a:rPr lang="en-US" smtClean="0"/>
            </a:fld>
            <a:endParaRPr lang="en-US"/>
          </a:p>
        </p:txBody>
      </p:sp>
      <p:sp>
        <p:nvSpPr>
          <p:cNvPr id="18" name="Slide Number Placeholder 5"/>
          <p:cNvSpPr>
            <a:spLocks noGrp="1"/>
          </p:cNvSpPr>
          <p:nvPr>
            <p:ph type="sldNum" sz="quarter" idx="12"/>
          </p:nvPr>
        </p:nvSpPr>
        <p:spPr>
          <a:xfrm>
            <a:off x="8610600" y="6356350"/>
            <a:ext cx="2743200" cy="365125"/>
          </a:xfrm>
        </p:spPr>
        <p:txBody>
          <a:bodyPr/>
          <a:lstStyle/>
          <a:p>
            <a:fld id="{DEAFE983-65F8-481A-83AB-B8769D089CA8}" type="slidenum">
              <a:rPr lang="en-US" smtClean="0"/>
            </a:fld>
            <a:endParaRPr lang="en-US"/>
          </a:p>
        </p:txBody>
      </p:sp>
      <p:sp>
        <p:nvSpPr>
          <p:cNvPr id="20" name="Title 1"/>
          <p:cNvSpPr txBox="1"/>
          <p:nvPr userDrawn="1"/>
        </p:nvSpPr>
        <p:spPr>
          <a:xfrm>
            <a:off x="-13063" y="596657"/>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1" name="Text Placeholder 11"/>
          <p:cNvSpPr>
            <a:spLocks noGrp="1"/>
          </p:cNvSpPr>
          <p:nvPr>
            <p:ph type="body" sz="quarter" idx="13"/>
          </p:nvPr>
        </p:nvSpPr>
        <p:spPr>
          <a:xfrm>
            <a:off x="130629" y="692331"/>
            <a:ext cx="4402183" cy="1045029"/>
          </a:xfrm>
        </p:spPr>
        <p:txBody>
          <a:bodyPr>
            <a:normAutofit/>
          </a:bodyPr>
          <a:lstStyle>
            <a:lvl1pPr algn="ctr">
              <a:lnSpc>
                <a:spcPct val="100000"/>
              </a:lnSpc>
              <a:buNone/>
              <a:defRPr sz="4800" b="1">
                <a:solidFill>
                  <a:schemeClr val="bg1">
                    <a:lumMod val="95000"/>
                  </a:schemeClr>
                </a:solidFill>
              </a:defRPr>
            </a:lvl1pPr>
          </a:lstStyle>
          <a:p>
            <a:pPr lvl="0"/>
            <a:endParaRPr lang="en-US" dirty="0"/>
          </a:p>
        </p:txBody>
      </p:sp>
      <p:sp>
        <p:nvSpPr>
          <p:cNvPr id="25" name="Title 1"/>
          <p:cNvSpPr txBox="1"/>
          <p:nvPr userDrawn="1"/>
        </p:nvSpPr>
        <p:spPr>
          <a:xfrm>
            <a:off x="7559042" y="605365"/>
            <a:ext cx="4642339" cy="1245366"/>
          </a:xfrm>
          <a:prstGeom prst="rect">
            <a:avLst/>
          </a:prstGeom>
          <a:solidFill>
            <a:srgbClr val="001050"/>
          </a:solidFill>
          <a:ln>
            <a:miter lim="800000"/>
          </a:ln>
        </p:spPr>
        <p:txBody>
          <a:bodyPr vert="horz" anchor="ctr">
            <a:norm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l">
              <a:defRPr/>
            </a:pPr>
            <a:endParaRPr lang="en-US" sz="5400" dirty="0">
              <a:solidFill>
                <a:schemeClr val="bg1">
                  <a:lumMod val="95000"/>
                </a:schemeClr>
              </a:solidFill>
              <a:latin typeface="Calibri" panose="020F0502020204030204" pitchFamily="34" charset="0"/>
              <a:cs typeface="Calibri" panose="020F0502020204030204" pitchFamily="34" charset="0"/>
            </a:endParaRPr>
          </a:p>
        </p:txBody>
      </p:sp>
      <p:sp>
        <p:nvSpPr>
          <p:cNvPr id="26" name="Text Placeholder 18"/>
          <p:cNvSpPr>
            <a:spLocks noGrp="1"/>
          </p:cNvSpPr>
          <p:nvPr>
            <p:ph type="body" sz="quarter" idx="14"/>
          </p:nvPr>
        </p:nvSpPr>
        <p:spPr>
          <a:xfrm>
            <a:off x="7628708" y="692331"/>
            <a:ext cx="4467497" cy="1058091"/>
          </a:xfrm>
        </p:spPr>
        <p:txBody>
          <a:bodyPr>
            <a:normAutofit/>
          </a:bodyPr>
          <a:lstStyle>
            <a:lvl1pPr algn="ctr">
              <a:lnSpc>
                <a:spcPct val="100000"/>
              </a:lnSpc>
              <a:buNone/>
              <a:defRPr sz="4800" b="1">
                <a:solidFill>
                  <a:schemeClr val="bg1"/>
                </a:solidFill>
              </a:defRPr>
            </a:lvl1pPr>
          </a:lstStyle>
          <a:p>
            <a:pPr lvl="0"/>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2060"/>
          </a:solidFill>
        </p:spPr>
        <p:txBody>
          <a:bodyPr/>
          <a:lstStyle>
            <a:lvl1pPr>
              <a:defRPr b="1">
                <a:solidFill>
                  <a:schemeClr val="bg1">
                    <a:lumMod val="95000"/>
                  </a:schemeClr>
                </a:solidFill>
                <a:latin typeface="+mn-lt"/>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buFont typeface="Wingdings" panose="05000000000000000000" pitchFamily="2" charset="2"/>
              <a:buChar char="q"/>
              <a:defRPr b="1">
                <a:solidFill>
                  <a:srgbClr val="001050"/>
                </a:solidFill>
              </a:defRPr>
            </a:lvl1pPr>
            <a:lvl2pPr>
              <a:buFont typeface="Wingdings" panose="05000000000000000000" pitchFamily="2" charset="2"/>
              <a:buChar char="§"/>
              <a:defRPr b="0"/>
            </a:lvl2pPr>
            <a:lvl3pPr>
              <a:buFont typeface="Courier New" panose="02070309020205020404" pitchFamily="49" charset="0"/>
              <a:buChar char="o"/>
              <a:defRPr b="0">
                <a:latin typeface="+mj-lt"/>
              </a:defRPr>
            </a:lvl3pPr>
            <a:lvl4pPr>
              <a:buFont typeface="Arial" panose="020B0604020202020204" pitchFamily="34" charset="0"/>
              <a:buChar char="•"/>
              <a:defRPr b="0">
                <a:latin typeface="+mj-lt"/>
              </a:defRPr>
            </a:lvl4pPr>
            <a:lvl5pPr>
              <a:buFont typeface="Arial" panose="020B0604020202020204" pitchFamily="34" charset="0"/>
              <a:buChar char="•"/>
              <a:defRPr b="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solidFill>
            <a:srgbClr val="002060"/>
          </a:solidFill>
        </p:spPr>
        <p:txBody>
          <a:bodyPr anchor="b"/>
          <a:lstStyle>
            <a:lvl1pPr>
              <a:defRPr sz="6000" b="1">
                <a:solidFill>
                  <a:schemeClr val="bg1"/>
                </a:solidFill>
                <a:latin typeface="+mn-lt"/>
              </a:defRPr>
            </a:lvl1pPr>
          </a:lstStyle>
          <a:p>
            <a:r>
              <a:rPr lang="en-US" dirty="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200" b="0">
                <a:solidFill>
                  <a:srgbClr val="001050"/>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6" name="Slide Number Placeholder 5"/>
          <p:cNvSpPr>
            <a:spLocks noGrp="1"/>
          </p:cNvSpPr>
          <p:nvPr>
            <p:ph type="sldNum" sz="quarter" idx="12"/>
          </p:nvPr>
        </p:nvSpPr>
        <p:spPr/>
        <p:txBody>
          <a:bodyPr/>
          <a:lstStyle/>
          <a:p>
            <a:fld id="{DEAFE983-65F8-481A-83AB-B8769D089CA8}" type="slidenum">
              <a:rPr lang="en-US" smtClean="0"/>
            </a:fld>
            <a:endParaRPr lang="en-US"/>
          </a:p>
        </p:txBody>
      </p:sp>
      <p:pic>
        <p:nvPicPr>
          <p:cNvPr id="8" name="Picture 4" descr="Related im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52062"/>
            <a:ext cx="10515600" cy="1325563"/>
          </a:xfrm>
          <a:solidFill>
            <a:srgbClr val="002060"/>
          </a:solidFill>
        </p:spPr>
        <p:txBody>
          <a:bodyPr>
            <a:normAutofit/>
          </a:bodyPr>
          <a:lstStyle>
            <a:lvl1pPr>
              <a:defRPr sz="4800" b="1">
                <a:solidFill>
                  <a:schemeClr val="bg1"/>
                </a:solidFill>
                <a:latin typeface="+mn-lt"/>
              </a:defRPr>
            </a:lvl1p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buFont typeface="Wingdings" panose="05000000000000000000" pitchFamily="2" charset="2"/>
              <a:buChar char="q"/>
              <a:defRPr/>
            </a:lvl1pPr>
            <a:lvl2pPr>
              <a:buFont typeface="Wingdings" panose="05000000000000000000" pitchFamily="2" charset="2"/>
              <a:buChar char="§"/>
              <a:defRPr/>
            </a:lvl2pPr>
            <a:lvl3pPr>
              <a:buFont typeface="Arial" panose="020B0604020202020204" pitchFamily="34" charset="0"/>
              <a:buChar char="•"/>
              <a:defRPr>
                <a:latin typeface="+mj-lt"/>
              </a:defRPr>
            </a:lvl3pPr>
            <a:lvl4pPr>
              <a:buFont typeface="Courier New" panose="02070309020205020404" pitchFamily="49" charset="0"/>
              <a:buChar char="o"/>
              <a:defRPr>
                <a:latin typeface="+mj-lt"/>
              </a:defRPr>
            </a:lvl4pPr>
            <a:lvl5pPr>
              <a:buFont typeface="Courier New" panose="02070309020205020404" pitchFamily="49" charset="0"/>
              <a:buChar char="o"/>
              <a:defRPr>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02280214-E8A3-43BC-B597-D3E30C8B00C0}"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b="1">
                <a:latin typeface="+mn-lt"/>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8DD38542-80B1-4CF8-8433-4FF09B77E667}"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6DA35-5107-4BD5-8AAB-1BDDC0BFF481}" type="datetime1">
              <a:rPr lang="en-US" smtClean="0"/>
            </a:fld>
            <a:endParaRPr lang="en-US"/>
          </a:p>
        </p:txBody>
      </p:sp>
      <p:sp>
        <p:nvSpPr>
          <p:cNvPr id="4" name="Slide Number Placeholder 3"/>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A08FD-3D60-442C-B673-50DEA1E71820}" type="datetime1">
              <a:rPr lang="en-US" smtClean="0"/>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FE983-65F8-481A-83AB-B8769D089CA8}" type="slidenum">
              <a:rPr lang="en-US" smtClean="0"/>
            </a:fld>
            <a:endParaRPr lang="en-US"/>
          </a:p>
        </p:txBody>
      </p:sp>
      <p:pic>
        <p:nvPicPr>
          <p:cNvPr id="10" name="Picture 4" descr="Related image"/>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368835" y="6311371"/>
            <a:ext cx="1502229" cy="432687"/>
          </a:xfrm>
          <a:prstGeom prst="rect">
            <a:avLst/>
          </a:prstGeom>
          <a:ln>
            <a:noFill/>
          </a:ln>
          <a:effectLst/>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p:txStyles>
    <p:titleStyle>
      <a:lvl1pPr algn="l" defTabSz="914400" rtl="0" eaLnBrk="1" latinLnBrk="0" hangingPunct="1">
        <a:lnSpc>
          <a:spcPct val="90000"/>
        </a:lnSpc>
        <a:spcBef>
          <a:spcPct val="0"/>
        </a:spcBef>
        <a:buNone/>
        <a:defRPr sz="48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4574"/>
            <a:ext cx="10515600" cy="880032"/>
          </a:xfrm>
        </p:spPr>
        <p:txBody>
          <a:bodyPr>
            <a:normAutofit/>
          </a:bodyPr>
          <a:lstStyle/>
          <a:p>
            <a:pPr algn="ctr"/>
            <a:r>
              <a:rPr lang="en-US" sz="4400" dirty="0">
                <a:latin typeface="Times New Roman" panose="02020603050405020304" pitchFamily="18" charset="0"/>
                <a:cs typeface="Times New Roman" panose="02020603050405020304" pitchFamily="18" charset="0"/>
              </a:rPr>
              <a:t>Futsal Field Reservation System</a:t>
            </a:r>
            <a:endParaRPr lang="en-US" sz="440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838200" y="1197168"/>
            <a:ext cx="10515600" cy="4976620"/>
          </a:xfrm>
        </p:spPr>
        <p:txBody>
          <a:bodyPr>
            <a:normAutofit fontScale="57500" lnSpcReduction="20000"/>
          </a:bodyPr>
          <a:lstStyle/>
          <a:p>
            <a:pPr algn="ctr"/>
            <a:r>
              <a:rPr lang="en-US" sz="3800" b="1" u="sng" dirty="0">
                <a:latin typeface="Times New Roman" panose="02020603050405020304" pitchFamily="18" charset="0"/>
                <a:cs typeface="Times New Roman" panose="02020603050405020304" pitchFamily="18" charset="0"/>
              </a:rPr>
              <a:t>Developed By:</a:t>
            </a:r>
            <a:endParaRPr lang="en-US" sz="3800" dirty="0">
              <a:latin typeface="Times New Roman" panose="02020603050405020304" pitchFamily="18" charset="0"/>
              <a:cs typeface="Times New Roman" panose="02020603050405020304" pitchFamily="18" charset="0"/>
            </a:endParaRPr>
          </a:p>
          <a:p>
            <a:pPr algn="ctr"/>
            <a:r>
              <a:rPr lang="en-US" sz="4200" dirty="0">
                <a:latin typeface="Times New Roman" panose="02020603050405020304" pitchFamily="18" charset="0"/>
                <a:cs typeface="Times New Roman" panose="02020603050405020304" pitchFamily="18" charset="0"/>
              </a:rPr>
              <a:t>Ehtisham Naveed</a:t>
            </a:r>
            <a:endParaRPr lang="en-US" sz="42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CK-FA-21-110734</a:t>
            </a:r>
            <a:endParaRPr lang="en-US" sz="44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Saadullah</a:t>
            </a:r>
            <a:endParaRPr lang="en-US" sz="4400" dirty="0">
              <a:latin typeface="Times New Roman" panose="02020603050405020304" pitchFamily="18" charset="0"/>
              <a:cs typeface="Times New Roman" panose="02020603050405020304" pitchFamily="18" charset="0"/>
            </a:endParaRPr>
          </a:p>
          <a:p>
            <a:pPr algn="ctr"/>
            <a:r>
              <a:rPr lang="en-US" sz="4400" dirty="0">
                <a:latin typeface="Times New Roman" panose="02020603050405020304" pitchFamily="18" charset="0"/>
                <a:cs typeface="Times New Roman" panose="02020603050405020304" pitchFamily="18" charset="0"/>
              </a:rPr>
              <a:t>CK-FA-21-110420s</a:t>
            </a:r>
            <a:endParaRPr lang="en-US" sz="4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Supervised By</a:t>
            </a:r>
            <a:r>
              <a:rPr lang="en-US" sz="3400" u="sng" dirty="0">
                <a:latin typeface="Times New Roman" panose="02020603050405020304" pitchFamily="18" charset="0"/>
                <a:cs typeface="Times New Roman" panose="02020603050405020304" pitchFamily="18" charset="0"/>
              </a:rPr>
              <a:t>:</a:t>
            </a:r>
            <a:endParaRPr lang="en-US" sz="3400"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Mam Nazish Bashir</a:t>
            </a:r>
            <a:endParaRPr lang="en-US" sz="3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Program: </a:t>
            </a:r>
            <a:endParaRPr lang="en-US" sz="3400" b="1" u="sng"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Computer Science</a:t>
            </a:r>
            <a:endParaRPr lang="en-US" sz="3400" dirty="0">
              <a:latin typeface="Times New Roman" panose="02020603050405020304" pitchFamily="18" charset="0"/>
              <a:cs typeface="Times New Roman" panose="02020603050405020304" pitchFamily="18" charset="0"/>
            </a:endParaRPr>
          </a:p>
          <a:p>
            <a:pPr algn="ctr"/>
            <a:r>
              <a:rPr lang="en-US" sz="3400" b="1" u="sng" dirty="0">
                <a:latin typeface="Times New Roman" panose="02020603050405020304" pitchFamily="18" charset="0"/>
                <a:cs typeface="Times New Roman" panose="02020603050405020304" pitchFamily="18" charset="0"/>
              </a:rPr>
              <a:t>Session:</a:t>
            </a:r>
            <a:r>
              <a:rPr lang="en-US" sz="3400" u="sng" dirty="0">
                <a:latin typeface="Times New Roman" panose="02020603050405020304" pitchFamily="18" charset="0"/>
                <a:cs typeface="Times New Roman" panose="02020603050405020304" pitchFamily="18" charset="0"/>
              </a:rPr>
              <a:t>  </a:t>
            </a:r>
            <a:endParaRPr lang="en-US" sz="3400" u="sng" dirty="0">
              <a:latin typeface="Times New Roman" panose="02020603050405020304" pitchFamily="18" charset="0"/>
              <a:cs typeface="Times New Roman" panose="02020603050405020304" pitchFamily="18" charset="0"/>
            </a:endParaRPr>
          </a:p>
          <a:p>
            <a:pPr algn="ctr"/>
            <a:r>
              <a:rPr lang="en-US" sz="3400" dirty="0">
                <a:latin typeface="Times New Roman" panose="02020603050405020304" pitchFamily="18" charset="0"/>
                <a:cs typeface="Times New Roman" panose="02020603050405020304" pitchFamily="18" charset="0"/>
              </a:rPr>
              <a:t>Fall 2021 to Spring 2025</a:t>
            </a:r>
            <a:endParaRPr lang="en-US" sz="3400" b="1" dirty="0">
              <a:latin typeface="Times New Roman" panose="02020603050405020304" pitchFamily="18" charset="0"/>
              <a:cs typeface="Times New Roman" panose="02020603050405020304" pitchFamily="18" charset="0"/>
            </a:endParaRPr>
          </a:p>
          <a:p>
            <a:pPr algn="ctr"/>
            <a:r>
              <a:rPr lang="en-US" sz="3800" b="1" dirty="0">
                <a:latin typeface="Times New Roman" panose="02020603050405020304" pitchFamily="18" charset="0"/>
                <a:cs typeface="Times New Roman" panose="02020603050405020304" pitchFamily="18" charset="0"/>
              </a:rPr>
              <a:t>Department of Computing &amp; Technology </a:t>
            </a:r>
            <a:endParaRPr lang="en-US" sz="3800" b="1" dirty="0">
              <a:latin typeface="Times New Roman" panose="02020603050405020304" pitchFamily="18" charset="0"/>
              <a:cs typeface="Times New Roman" panose="02020603050405020304" pitchFamily="18" charset="0"/>
            </a:endParaRPr>
          </a:p>
          <a:p>
            <a:pPr algn="ctr"/>
            <a:r>
              <a:rPr lang="en-US" sz="3800" b="1" dirty="0">
                <a:latin typeface="Times New Roman" panose="02020603050405020304" pitchFamily="18" charset="0"/>
                <a:cs typeface="Times New Roman" panose="02020603050405020304" pitchFamily="18" charset="0"/>
              </a:rPr>
              <a:t>Iqra University Islamabad Campus (Chak Shahzad)</a:t>
            </a:r>
            <a:endParaRPr lang="en-US" sz="3800" b="1" dirty="0">
              <a:latin typeface="Times New Roman" panose="02020603050405020304" pitchFamily="18" charset="0"/>
              <a:cs typeface="Times New Roman" panose="02020603050405020304" pitchFamily="18" charset="0"/>
            </a:endParaRPr>
          </a:p>
          <a:p>
            <a:endParaRPr lang="en-US" sz="2400" dirty="0">
              <a:latin typeface="+mn-lt"/>
            </a:endParaRPr>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1043709"/>
            <a:ext cx="10515600" cy="5056840"/>
          </a:xfrm>
        </p:spPr>
        <p:txBody>
          <a:bodyPr>
            <a:normAutofit fontScale="90000"/>
          </a:bodyPr>
          <a:lstStyle/>
          <a:p>
            <a:pPr>
              <a:buNone/>
            </a:pPr>
            <a:r>
              <a:rPr lang="en-US" sz="2600" dirty="0">
                <a:latin typeface="Times New Roman" panose="02020603050405020304" pitchFamily="18" charset="0"/>
                <a:cs typeface="Times New Roman" panose="02020603050405020304" pitchFamily="18" charset="0"/>
              </a:rPr>
              <a:t>Data Collection:</a:t>
            </a:r>
            <a:endParaRPr lang="en-US" sz="2600" dirty="0">
              <a:latin typeface="Times New Roman" panose="02020603050405020304" pitchFamily="18" charset="0"/>
              <a:cs typeface="Times New Roman" panose="02020603050405020304" pitchFamily="18" charset="0"/>
            </a:endParaRPr>
          </a:p>
          <a:p>
            <a:r>
              <a:rPr lang="en-US" altLang="en-US" sz="2665" b="0">
                <a:latin typeface="Times New Roman" panose="02020603050405020304" pitchFamily="18" charset="0"/>
                <a:cs typeface="Times New Roman" panose="02020603050405020304" pitchFamily="18" charset="0"/>
              </a:rPr>
              <a:t> </a:t>
            </a:r>
            <a:r>
              <a:rPr lang="en-US" altLang="en-US" sz="2200" b="0">
                <a:latin typeface="Times New Roman" panose="02020603050405020304" pitchFamily="18" charset="0"/>
                <a:cs typeface="Times New Roman" panose="02020603050405020304" pitchFamily="18" charset="0"/>
              </a:rPr>
              <a:t>It will involve conducting interviews with football players and ground owners. Additionally, focus groups will be organized to gather insights on desired functionalities, while competitor analysis will be conducted to benchmark against similar platforms for best practices.</a:t>
            </a:r>
            <a:endParaRPr lang="en-US" altLang="en-US" sz="2665" b="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Front-End Design:</a:t>
            </a:r>
            <a:endParaRPr lang="en-US" sz="2600" b="0" dirty="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After collecting data from football players, ground owners, and stakeholders, we will proceed to design the frontend for the Futsal Field Reservation System. </a:t>
            </a:r>
            <a:endParaRPr lang="en-US" altLang="en-US" sz="2200" b="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We will utilize tools like HTML, CSS, JavaScript, and ReactJS to create a dynamic and interactive interface. Additionally, Figma will be used to design wireframes and rough layouts of the platform. </a:t>
            </a:r>
            <a:endParaRPr lang="en-US" altLang="en-US" sz="2200" b="0">
              <a:latin typeface="Times New Roman" panose="02020603050405020304" pitchFamily="18" charset="0"/>
              <a:cs typeface="Times New Roman" panose="02020603050405020304" pitchFamily="18" charset="0"/>
            </a:endParaRPr>
          </a:p>
          <a:p>
            <a:r>
              <a:rPr lang="en-US" altLang="en-US" sz="2200" b="0">
                <a:latin typeface="Times New Roman" panose="02020603050405020304" pitchFamily="18" charset="0"/>
                <a:cs typeface="Times New Roman" panose="02020603050405020304" pitchFamily="18" charset="0"/>
              </a:rPr>
              <a:t>The frontend will feature a user-friendly interface with consistent colors, interactive elements like buttons, booking forms, and search bars to ensure seamless navigation and ease of use for both players and ground owners.</a:t>
            </a:r>
            <a:endParaRPr lang="en-US" altLang="en-US" sz="22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1043709"/>
            <a:ext cx="10515600" cy="4184073"/>
          </a:xfrm>
        </p:spPr>
        <p:txBody>
          <a:bodyPr>
            <a:normAutofit lnSpcReduction="10000"/>
          </a:bodyPr>
          <a:lstStyle/>
          <a:p>
            <a:pPr>
              <a:buNone/>
            </a:pPr>
            <a:r>
              <a:rPr lang="en-US" sz="2600" dirty="0">
                <a:latin typeface="Times New Roman" panose="02020603050405020304" pitchFamily="18" charset="0"/>
                <a:cs typeface="Times New Roman" panose="02020603050405020304" pitchFamily="18" charset="0"/>
              </a:rPr>
              <a:t>Backend:</a:t>
            </a:r>
            <a:endParaRPr lang="en-US" sz="2600" dirty="0">
              <a:latin typeface="Times New Roman" panose="02020603050405020304" pitchFamily="18" charset="0"/>
              <a:cs typeface="Times New Roman" panose="02020603050405020304" pitchFamily="18" charset="0"/>
            </a:endParaRPr>
          </a:p>
          <a:p>
            <a:r>
              <a:rPr lang="en-US" sz="2600" b="0" dirty="0">
                <a:latin typeface="Times New Roman" panose="02020603050405020304" pitchFamily="18" charset="0"/>
                <a:cs typeface="Times New Roman" panose="02020603050405020304" pitchFamily="18" charset="0"/>
              </a:rPr>
              <a:t>In the backend step,</a:t>
            </a:r>
            <a:r>
              <a:rPr lang="en-US" altLang="en-US" sz="2400" b="0">
                <a:latin typeface="Times New Roman" panose="02020603050405020304" pitchFamily="18" charset="0"/>
                <a:cs typeface="Times New Roman" panose="02020603050405020304" pitchFamily="18" charset="0"/>
              </a:rPr>
              <a:t> we will use Node.js and Express.js to handle server-side logic and manage user requests efficiently.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MongoDB will serve as the database to store and manage unstructured data such as user profiles, bookings, and ground information. </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The backend will facilitate features like user authentication, ground booking management, team coordination, and donation processing.</a:t>
            </a: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 The system will also ensure smooth integration between the frontend and backend, with secure handling of data and real-time updates for users.</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Feasibility Analysis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7422" y="1062182"/>
            <a:ext cx="10515600" cy="4793673"/>
          </a:xfrm>
        </p:spPr>
        <p:txBody>
          <a:bodyPr>
            <a:normAutofit lnSpcReduction="10000"/>
          </a:bodyPr>
          <a:lstStyle/>
          <a:p>
            <a:pPr>
              <a:buNone/>
            </a:pPr>
            <a:r>
              <a:rPr lang="en-US" sz="2400" dirty="0">
                <a:latin typeface="Times New Roman" panose="02020603050405020304" pitchFamily="18" charset="0"/>
                <a:cs typeface="Times New Roman" panose="02020603050405020304" pitchFamily="18" charset="0"/>
              </a:rPr>
              <a:t>Technical Feasibility</a:t>
            </a:r>
            <a:r>
              <a:rPr lang="en-US" sz="2400" b="0" dirty="0">
                <a:latin typeface="Times New Roman" panose="02020603050405020304" pitchFamily="18" charset="0"/>
                <a:cs typeface="Times New Roman" panose="02020603050405020304" pitchFamily="18" charset="0"/>
              </a:rPr>
              <a: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We have the technical skills to develop Futsal Field Reservation using  HTML, CSS, java script and MySQL. Our expertise and open source tools make our project technically feasible.</a:t>
            </a:r>
            <a:endParaRPr lang="en-US" sz="2400" b="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Operational Feasibility</a:t>
            </a:r>
            <a:r>
              <a:rPr lang="en-US" sz="2400" b="0" dirty="0">
                <a:latin typeface="Times New Roman" panose="02020603050405020304" pitchFamily="18" charset="0"/>
                <a:cs typeface="Times New Roman" panose="02020603050405020304" pitchFamily="18" charset="0"/>
              </a:rPr>
              <a:t>:</a:t>
            </a:r>
            <a:endParaRPr lang="en-US" altLang="en-US"/>
          </a:p>
          <a:p>
            <a:r>
              <a:rPr lang="en-US" altLang="en-US" sz="2400" b="0">
                <a:latin typeface="Times New Roman" panose="02020603050405020304" pitchFamily="18" charset="0"/>
                <a:cs typeface="Times New Roman" panose="02020603050405020304" pitchFamily="18" charset="0"/>
              </a:rPr>
              <a:t>This looks at whether the system can be used effectively within the futsal ground environment and if it can be maintained smoothly over time.</a:t>
            </a:r>
            <a:endParaRPr lang="en-US" altLang="en-US" sz="2400" b="0">
              <a:latin typeface="Times New Roman" panose="02020603050405020304" pitchFamily="18" charset="0"/>
              <a:cs typeface="Times New Roman" panose="02020603050405020304" pitchFamily="18" charset="0"/>
            </a:endParaRPr>
          </a:p>
          <a:p>
            <a:pPr>
              <a:buNone/>
            </a:pPr>
            <a:r>
              <a:rPr lang="en-US" sz="2400" dirty="0"/>
              <a:t> </a:t>
            </a:r>
            <a:r>
              <a:rPr lang="en-US" sz="2400" dirty="0">
                <a:latin typeface="Times New Roman" panose="02020603050405020304" pitchFamily="18" charset="0"/>
                <a:cs typeface="Times New Roman" panose="02020603050405020304" pitchFamily="18" charset="0"/>
              </a:rPr>
              <a:t>Economical Feasibility</a:t>
            </a:r>
            <a:r>
              <a:rPr lang="en-US" sz="2400" b="0" dirty="0">
                <a:latin typeface="Times New Roman" panose="02020603050405020304" pitchFamily="18" charset="0"/>
                <a:cs typeface="Times New Roman" panose="02020603050405020304" pitchFamily="18" charset="0"/>
              </a:rPr>
              <a: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All the tools used in our project are open source there is no need to buy anything from somewhere. this make us our project economically feasible</a:t>
            </a:r>
            <a:endParaRPr lang="en-US" sz="2400" b="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6085"/>
            <a:ext cx="10515600" cy="1325563"/>
          </a:xfrm>
        </p:spPr>
        <p:txBody>
          <a:bodyPr/>
          <a:lstStyle/>
          <a:p>
            <a:pPr algn="ctr"/>
            <a:r>
              <a:rPr lang="en-GB" dirty="0"/>
              <a:t>System Sequence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Diagram:</a:t>
            </a:r>
            <a:endParaRPr lang="en-US"/>
          </a:p>
        </p:txBody>
      </p:sp>
      <p:pic>
        <p:nvPicPr>
          <p:cNvPr id="6" name="Picture 5" descr="System_Sequence_Diagram_Futsal (1)"/>
          <p:cNvPicPr>
            <a:picLocks noChangeAspect="1"/>
          </p:cNvPicPr>
          <p:nvPr/>
        </p:nvPicPr>
        <p:blipFill>
          <a:blip r:embed="rId1"/>
          <a:stretch>
            <a:fillRect/>
          </a:stretch>
        </p:blipFill>
        <p:spPr>
          <a:xfrm>
            <a:off x="3213735" y="2040890"/>
            <a:ext cx="6395720" cy="39204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Class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pPr marL="0" indent="0">
              <a:buNone/>
            </a:pPr>
            <a:r>
              <a:rPr lang="en-US"/>
              <a:t>Diagram:</a:t>
            </a:r>
            <a:endParaRPr lang="en-US"/>
          </a:p>
        </p:txBody>
      </p:sp>
      <p:pic>
        <p:nvPicPr>
          <p:cNvPr id="6" name="Picture 5" descr="Picture1"/>
          <p:cNvPicPr>
            <a:picLocks noChangeAspect="1"/>
          </p:cNvPicPr>
          <p:nvPr/>
        </p:nvPicPr>
        <p:blipFill>
          <a:blip r:embed="rId1"/>
          <a:stretch>
            <a:fillRect/>
          </a:stretch>
        </p:blipFill>
        <p:spPr>
          <a:xfrm>
            <a:off x="4095750" y="2026285"/>
            <a:ext cx="3219450" cy="3949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Activity Diagram</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r>
              <a:rPr lang="en-US"/>
              <a:t>Diagram:</a:t>
            </a:r>
            <a:endParaRPr lang="en-US"/>
          </a:p>
        </p:txBody>
      </p:sp>
      <p:pic>
        <p:nvPicPr>
          <p:cNvPr id="6" name="Picture 5" descr="Activity_Diagram_Futsal"/>
          <p:cNvPicPr>
            <a:picLocks noChangeAspect="1"/>
          </p:cNvPicPr>
          <p:nvPr/>
        </p:nvPicPr>
        <p:blipFill>
          <a:blip r:embed="rId1"/>
          <a:stretch>
            <a:fillRect/>
          </a:stretch>
        </p:blipFill>
        <p:spPr>
          <a:xfrm>
            <a:off x="3657600" y="1825625"/>
            <a:ext cx="4335780" cy="42551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Prototype </a:t>
            </a:r>
            <a:r>
              <a:rPr lang="en-US" sz="4000" dirty="0"/>
              <a:t> </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Text Box 2"/>
          <p:cNvSpPr txBox="1"/>
          <p:nvPr/>
        </p:nvSpPr>
        <p:spPr>
          <a:xfrm>
            <a:off x="838200" y="1040765"/>
            <a:ext cx="10314305" cy="4924425"/>
          </a:xfrm>
          <a:prstGeom prst="rect">
            <a:avLst/>
          </a:prstGeom>
        </p:spPr>
        <p:txBody>
          <a:bodyPr>
            <a:noAutofit/>
          </a:bodyPr>
          <a:p>
            <a:pPr>
              <a:lnSpc>
                <a:spcPts val="1425"/>
              </a:lnSpc>
            </a:pPr>
            <a:r>
              <a:rPr lang="en-US" sz="2400" b="1">
                <a:solidFill>
                  <a:schemeClr val="tx1"/>
                </a:solidFill>
                <a:latin typeface="Consolas" panose="020B0609020204030204"/>
                <a:ea typeface="Consolas" panose="020B0609020204030204"/>
              </a:rPr>
              <a:t>Dashboard:</a:t>
            </a:r>
            <a:endParaRPr lang="en-US" sz="2400" b="1">
              <a:solidFill>
                <a:schemeClr val="tx1"/>
              </a:solidFill>
              <a:latin typeface="Consolas" panose="020B0609020204030204"/>
              <a:ea typeface="Consolas" panose="020B0609020204030204"/>
            </a:endParaRPr>
          </a:p>
          <a:p>
            <a:pPr>
              <a:lnSpc>
                <a:spcPts val="1425"/>
              </a:lnSpc>
            </a:pPr>
            <a:endParaRPr lang="en-US" sz="2400" b="1">
              <a:solidFill>
                <a:schemeClr val="tx1"/>
              </a:solidFill>
              <a:latin typeface="Consolas" panose="020B0609020204030204"/>
              <a:ea typeface="Consolas" panose="020B0609020204030204"/>
            </a:endParaRPr>
          </a:p>
          <a:p>
            <a:pPr>
              <a:lnSpc>
                <a:spcPts val="1425"/>
              </a:lnSpc>
            </a:pPr>
            <a:endParaRPr lang="en-US" sz="2400" b="1">
              <a:solidFill>
                <a:schemeClr val="tx1"/>
              </a:solidFill>
              <a:latin typeface="Consolas" panose="020B0609020204030204"/>
              <a:ea typeface="Consolas" panose="020B0609020204030204"/>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000" y="1386840"/>
            <a:ext cx="9652000" cy="47815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Signup for Ground Owner interface</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3"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3545" y="1917700"/>
            <a:ext cx="8805545" cy="43751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Signup for Team Owner interface</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84350" y="1877695"/>
            <a:ext cx="8623300" cy="42919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LOGIN</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6"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9915" y="1870710"/>
            <a:ext cx="8362950" cy="4155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136525"/>
            <a:ext cx="10515600" cy="824483"/>
          </a:xfrm>
        </p:spPr>
        <p:txBody>
          <a:bodyPr>
            <a:normAutofit/>
          </a:bodyPr>
          <a:lstStyle/>
          <a:p>
            <a:r>
              <a:rPr lang="en-US" sz="4000" dirty="0">
                <a:latin typeface="Times New Roman" panose="02020603050405020304" pitchFamily="18" charset="0"/>
                <a:cs typeface="Times New Roman" panose="02020603050405020304" pitchFamily="18" charset="0"/>
              </a:rPr>
              <a:t>Contents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3783" y="1025237"/>
            <a:ext cx="10515600" cy="5473218"/>
          </a:xfrm>
        </p:spPr>
        <p:txBody>
          <a:bodyPr>
            <a:normAutofit/>
          </a:bodyPr>
          <a:lstStyle/>
          <a:p>
            <a:r>
              <a:rPr lang="en-US" sz="2400" b="0" dirty="0">
                <a:latin typeface="Times New Roman" panose="02020603050405020304" pitchFamily="18" charset="0"/>
                <a:cs typeface="Times New Roman" panose="02020603050405020304" pitchFamily="18" charset="0"/>
              </a:rPr>
              <a:t>Introduction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Problem description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Proposed Solution</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Aims and Objectives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Modules and Methodology</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Feasibility analysis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Prototype</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Question Answer session  </a:t>
            </a:r>
            <a:endParaRPr lang="en-US" sz="2400" b="0" dirty="0">
              <a:latin typeface="Times New Roman" panose="02020603050405020304" pitchFamily="18" charset="0"/>
              <a:cs typeface="Times New Roman" panose="02020603050405020304" pitchFamily="18" charset="0"/>
            </a:endParaRPr>
          </a:p>
          <a:p>
            <a:pPr marL="0" indent="0">
              <a:buNone/>
            </a:pPr>
            <a:endParaRPr lang="en-US" sz="3600" b="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t>Teams Dashboard</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Picture 5"/>
          <p:cNvPicPr>
            <a:picLocks noChangeAspect="1"/>
          </p:cNvPicPr>
          <p:nvPr/>
        </p:nvPicPr>
        <p:blipFill>
          <a:blip r:embed="rId1"/>
          <a:stretch>
            <a:fillRect/>
          </a:stretch>
        </p:blipFill>
        <p:spPr>
          <a:xfrm>
            <a:off x="582295" y="1056640"/>
            <a:ext cx="10551795" cy="51504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t>Chat bot </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3" name="Picture 2"/>
          <p:cNvPicPr>
            <a:picLocks noChangeAspect="1"/>
          </p:cNvPicPr>
          <p:nvPr/>
        </p:nvPicPr>
        <p:blipFill>
          <a:blip r:embed="rId1"/>
          <a:stretch>
            <a:fillRect/>
          </a:stretch>
        </p:blipFill>
        <p:spPr>
          <a:xfrm>
            <a:off x="1252855" y="1315085"/>
            <a:ext cx="9686925" cy="48234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t>Testing Chat bot between Ground and team </a:t>
            </a:r>
            <a:endParaRPr lang="en-US" sz="4000"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6" name="Picture 5"/>
          <p:cNvPicPr>
            <a:picLocks noChangeAspect="1"/>
          </p:cNvPicPr>
          <p:nvPr/>
        </p:nvPicPr>
        <p:blipFill>
          <a:blip r:embed="rId1"/>
          <a:stretch>
            <a:fillRect/>
          </a:stretch>
        </p:blipFill>
        <p:spPr>
          <a:xfrm>
            <a:off x="838200" y="1182370"/>
            <a:ext cx="10189845" cy="50304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375"/>
            <a:ext cx="10515600" cy="879475"/>
          </a:xfrm>
        </p:spPr>
        <p:txBody>
          <a:bodyPr>
            <a:normAutofit/>
          </a:bodyPr>
          <a:lstStyle/>
          <a:p>
            <a:r>
              <a:rPr lang="en-US" dirty="0" smtClean="0"/>
              <a:t>Ground Dashboard</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3" name="Picture 2"/>
          <p:cNvPicPr>
            <a:picLocks noChangeAspect="1"/>
          </p:cNvPicPr>
          <p:nvPr/>
        </p:nvPicPr>
        <p:blipFill>
          <a:blip r:embed="rId1"/>
          <a:stretch>
            <a:fillRect/>
          </a:stretch>
        </p:blipFill>
        <p:spPr>
          <a:xfrm>
            <a:off x="1127760" y="1202690"/>
            <a:ext cx="9977755" cy="5028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Academy Dashboard</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3" name="Content Placeholder 2"/>
          <p:cNvSpPr/>
          <p:nvPr>
            <p:ph idx="1"/>
          </p:nvPr>
        </p:nvSpPr>
        <p:spPr/>
        <p:txBody>
          <a:bodyPr/>
          <a:p>
            <a:endParaRPr lang="en-US"/>
          </a:p>
        </p:txBody>
      </p:sp>
      <p:pic>
        <p:nvPicPr>
          <p:cNvPr id="24" name="Picture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00200" y="1845945"/>
            <a:ext cx="8991600" cy="4356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Donation Dashboard</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44" name="Picture 44"/>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17040" y="1825625"/>
            <a:ext cx="8757285"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Bookings  </a:t>
            </a:r>
            <a:endParaRPr lang="en-US"/>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pic>
        <p:nvPicPr>
          <p:cNvPr id="25" name="Picture 25"/>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285875" y="1948180"/>
            <a:ext cx="9619615" cy="47732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Slots Timing / Available Slots</a:t>
            </a:r>
            <a:endParaRPr 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pic>
        <p:nvPicPr>
          <p:cNvPr id="26" name="Picture 26"/>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504315" y="1915160"/>
            <a:ext cx="9601200" cy="46329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281561"/>
            <a:ext cx="10515600" cy="1147440"/>
          </a:xfrm>
        </p:spPr>
        <p:txBody>
          <a:bodyPr>
            <a:normAutofit/>
          </a:bodyPr>
          <a:lstStyle/>
          <a:p>
            <a:pPr algn="ctr"/>
            <a:r>
              <a:rPr lang="en-US" sz="4800" dirty="0"/>
              <a:t>Any Questions?</a:t>
            </a:r>
            <a:endParaRPr lang="en-US" sz="4800" dirty="0"/>
          </a:p>
        </p:txBody>
      </p:sp>
      <p:sp>
        <p:nvSpPr>
          <p:cNvPr id="6" name="Date Placeholder 5"/>
          <p:cNvSpPr>
            <a:spLocks noGrp="1"/>
          </p:cNvSpPr>
          <p:nvPr>
            <p:ph type="dt" sz="half" idx="10"/>
          </p:nvPr>
        </p:nvSpPr>
        <p:spPr/>
        <p:txBody>
          <a:bodyPr/>
          <a:lstStyle/>
          <a:p>
            <a:fld id="{548FD52C-3CFC-4FAB-945A-BCF95F4812D3}" type="datetime1">
              <a:rPr lang="en-US" smtClean="0"/>
            </a:fld>
            <a:endParaRPr lang="en-US"/>
          </a:p>
        </p:txBody>
      </p:sp>
      <p:sp>
        <p:nvSpPr>
          <p:cNvPr id="7" name="Slide Number Placeholder 6"/>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2776857"/>
            <a:ext cx="10515600" cy="1121352"/>
          </a:xfrm>
        </p:spPr>
        <p:txBody>
          <a:bodyPr/>
          <a:lstStyle/>
          <a:p>
            <a:pPr algn="ctr"/>
            <a:r>
              <a:rPr lang="en-US" dirty="0"/>
              <a:t>THANK YOU	</a:t>
            </a:r>
            <a:endParaRPr lang="x-none" dirty="0"/>
          </a:p>
        </p:txBody>
      </p:sp>
      <p:sp>
        <p:nvSpPr>
          <p:cNvPr id="3" name="Text Placeholder 2"/>
          <p:cNvSpPr>
            <a:spLocks noGrp="1"/>
          </p:cNvSpPr>
          <p:nvPr>
            <p:ph type="body" idx="1"/>
          </p:nvPr>
        </p:nvSpPr>
        <p:spPr>
          <a:xfrm flipV="1">
            <a:off x="831850" y="4543744"/>
            <a:ext cx="10515600" cy="45719"/>
          </a:xfrm>
        </p:spPr>
        <p:txBody>
          <a:bodyPr>
            <a:normAutofit fontScale="25000" lnSpcReduction="20000"/>
          </a:bodyPr>
          <a:lstStyle/>
          <a:p>
            <a:endParaRPr lang="x-none" dirty="0"/>
          </a:p>
        </p:txBody>
      </p:sp>
      <p:sp>
        <p:nvSpPr>
          <p:cNvPr id="4" name="Date Placeholder 3"/>
          <p:cNvSpPr>
            <a:spLocks noGrp="1"/>
          </p:cNvSpPr>
          <p:nvPr>
            <p:ph type="dt" sz="half" idx="10"/>
          </p:nvPr>
        </p:nvSpPr>
        <p:spPr/>
        <p:txBody>
          <a:bodyPr/>
          <a:lstStyle/>
          <a:p>
            <a:fld id="{CDB330EE-1BA8-420F-B2C9-CE22107EC47A}"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Introduction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1095" y="1029564"/>
            <a:ext cx="9065736" cy="4417079"/>
          </a:xfrm>
        </p:spPr>
        <p:txBody>
          <a:bodyPr>
            <a:normAutofit lnSpcReduction="10000"/>
          </a:bodyPr>
          <a:lstStyle/>
          <a:p>
            <a:pPr marL="0" indent="0">
              <a:buNone/>
            </a:pPr>
            <a:r>
              <a:rPr lang="en-US" altLang="en-US" sz="2400" b="0">
                <a:latin typeface="Times New Roman" panose="02020603050405020304" pitchFamily="18" charset="0"/>
                <a:cs typeface="Times New Roman" panose="02020603050405020304" pitchFamily="18" charset="0"/>
              </a:rPr>
              <a:t>The Futsal Field Reservation System is a web-based platform designed to assist local football teams and ground owners in managing bookings. It offers a centralized solution to simplify the reservation process and enhance communication between</a:t>
            </a:r>
            <a:r>
              <a:rPr lang="en-US" altLang="en-US" sz="2400" b="0">
                <a:latin typeface="Times New Roman" panose="02020603050405020304" pitchFamily="18" charset="0"/>
                <a:cs typeface="Times New Roman" panose="02020603050405020304" pitchFamily="18" charset="0"/>
              </a:rPr>
              <a:t> </a:t>
            </a:r>
            <a:r>
              <a:rPr lang="en-US" altLang="en-US" sz="2400" b="0">
                <a:latin typeface="Times New Roman" panose="02020603050405020304" pitchFamily="18" charset="0"/>
                <a:cs typeface="Times New Roman" panose="02020603050405020304" pitchFamily="18" charset="0"/>
              </a:rPr>
              <a:t>both</a:t>
            </a:r>
            <a:r>
              <a:rPr lang="en-US" altLang="en-US" sz="2400" b="0">
                <a:latin typeface="Times New Roman" panose="02020603050405020304" pitchFamily="18" charset="0"/>
                <a:cs typeface="Times New Roman" panose="02020603050405020304" pitchFamily="18" charset="0"/>
              </a:rPr>
              <a:t> </a:t>
            </a:r>
            <a:r>
              <a:rPr lang="en-US" altLang="en-US" sz="2400" b="0">
                <a:latin typeface="Times New Roman" panose="02020603050405020304" pitchFamily="18" charset="0"/>
                <a:cs typeface="Times New Roman" panose="02020603050405020304" pitchFamily="18" charset="0"/>
              </a:rPr>
              <a:t>parties.</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Problem Description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183" y="1065985"/>
            <a:ext cx="10515601" cy="4645702"/>
          </a:xfrm>
        </p:spPr>
        <p:txBody>
          <a:bodyPr>
            <a:noAutofit/>
          </a:bodyPr>
          <a:lstStyle/>
          <a:p>
            <a:pPr marL="0" indent="0">
              <a:buNone/>
            </a:pPr>
            <a:r>
              <a:rPr lang="en-US" altLang="en-US" sz="2400" b="0">
                <a:latin typeface="Times New Roman" panose="02020603050405020304" pitchFamily="18" charset="0"/>
                <a:cs typeface="Times New Roman" panose="02020603050405020304" pitchFamily="18" charset="0"/>
              </a:rPr>
              <a:t>Booking grounds is manual, slow, and fragmented.</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pPr marL="0" indent="0">
              <a:buNone/>
            </a:pPr>
            <a:r>
              <a:rPr lang="en-US" altLang="en-US" sz="2400" b="0">
                <a:latin typeface="Times New Roman" panose="02020603050405020304" pitchFamily="18" charset="0"/>
                <a:cs typeface="Times New Roman" panose="02020603050405020304" pitchFamily="18" charset="0"/>
              </a:rPr>
              <a:t>Players struggle to find slots and opponents.</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pPr marL="0" indent="0">
              <a:buNone/>
            </a:pPr>
            <a:r>
              <a:rPr lang="en-US" altLang="en-US" sz="2400" b="0">
                <a:latin typeface="Times New Roman" panose="02020603050405020304" pitchFamily="18" charset="0"/>
                <a:cs typeface="Times New Roman" panose="02020603050405020304" pitchFamily="18" charset="0"/>
              </a:rPr>
              <a:t>Ground owners face mismanagement.</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pPr marL="0" indent="0">
              <a:buNone/>
            </a:pPr>
            <a:r>
              <a:rPr lang="en-US" altLang="en-US" sz="2400" b="0">
                <a:latin typeface="Times New Roman" panose="02020603050405020304" pitchFamily="18" charset="0"/>
                <a:cs typeface="Times New Roman" panose="02020603050405020304" pitchFamily="18" charset="0"/>
              </a:rPr>
              <a:t>Underprivileged players</a:t>
            </a:r>
            <a:r>
              <a:rPr lang="en-US" altLang="en-US" sz="2400" b="0">
                <a:latin typeface="Times New Roman" panose="02020603050405020304" pitchFamily="18" charset="0"/>
                <a:cs typeface="Times New Roman" panose="02020603050405020304" pitchFamily="18" charset="0"/>
              </a:rPr>
              <a:t> </a:t>
            </a:r>
            <a:r>
              <a:rPr lang="en-US" altLang="en-US" sz="2400" b="0">
                <a:latin typeface="Times New Roman" panose="02020603050405020304" pitchFamily="18" charset="0"/>
                <a:cs typeface="Times New Roman" panose="02020603050405020304" pitchFamily="18" charset="0"/>
              </a:rPr>
              <a:t>lack</a:t>
            </a:r>
            <a:r>
              <a:rPr lang="en-US" altLang="en-US" sz="2400" b="0">
                <a:latin typeface="Times New Roman" panose="02020603050405020304" pitchFamily="18" charset="0"/>
                <a:cs typeface="Times New Roman" panose="02020603050405020304" pitchFamily="18" charset="0"/>
              </a:rPr>
              <a:t> </a:t>
            </a:r>
            <a:r>
              <a:rPr lang="en-US" altLang="en-US" sz="2400" b="0">
                <a:latin typeface="Times New Roman" panose="02020603050405020304" pitchFamily="18" charset="0"/>
                <a:cs typeface="Times New Roman" panose="02020603050405020304" pitchFamily="18" charset="0"/>
              </a:rPr>
              <a:t>access.</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Proposed Solution</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47422" y="1075748"/>
            <a:ext cx="10515601" cy="5060009"/>
          </a:xfrm>
        </p:spPr>
        <p:txBody>
          <a:bodyPr>
            <a:noAutofit/>
          </a:bodyPr>
          <a:lstStyle/>
          <a:p>
            <a:r>
              <a:rPr lang="en-US" altLang="en-US" sz="2400" b="0">
                <a:latin typeface="Times New Roman" panose="02020603050405020304" pitchFamily="18" charset="0"/>
                <a:cs typeface="Times New Roman" panose="02020603050405020304" pitchFamily="18" charset="0"/>
              </a:rPr>
              <a:t>Centralized platform for booking and management.</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Academy registration and donation features.</a:t>
            </a:r>
            <a:endParaRPr lang="en-US" altLang="en-US" sz="2400" b="0">
              <a:latin typeface="Times New Roman" panose="02020603050405020304" pitchFamily="18" charset="0"/>
              <a:cs typeface="Times New Roman" panose="02020603050405020304" pitchFamily="18" charset="0"/>
            </a:endParaRPr>
          </a:p>
          <a:p>
            <a:pPr marL="0" indent="0">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Benefits players and</a:t>
            </a:r>
            <a:r>
              <a:rPr lang="en-US" altLang="en-US" sz="2400" b="0">
                <a:latin typeface="Times New Roman" panose="02020603050405020304" pitchFamily="18" charset="0"/>
                <a:cs typeface="Times New Roman" panose="02020603050405020304" pitchFamily="18" charset="0"/>
              </a:rPr>
              <a:t> </a:t>
            </a:r>
            <a:r>
              <a:rPr lang="en-US" altLang="en-US" sz="2400" b="0">
                <a:latin typeface="Times New Roman" panose="02020603050405020304" pitchFamily="18" charset="0"/>
                <a:cs typeface="Times New Roman" panose="02020603050405020304" pitchFamily="18" charset="0"/>
              </a:rPr>
              <a:t>ground</a:t>
            </a:r>
            <a:r>
              <a:rPr lang="en-US" altLang="en-US" sz="2400" b="0">
                <a:latin typeface="Times New Roman" panose="02020603050405020304" pitchFamily="18" charset="0"/>
                <a:cs typeface="Times New Roman" panose="02020603050405020304" pitchFamily="18" charset="0"/>
              </a:rPr>
              <a:t> </a:t>
            </a:r>
            <a:r>
              <a:rPr lang="en-US" altLang="en-US" sz="2400" b="0">
                <a:latin typeface="Times New Roman" panose="02020603050405020304" pitchFamily="18" charset="0"/>
                <a:cs typeface="Times New Roman" panose="02020603050405020304" pitchFamily="18" charset="0"/>
              </a:rPr>
              <a:t>owners.</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422" y="136525"/>
            <a:ext cx="10515600" cy="771217"/>
          </a:xfrm>
        </p:spPr>
        <p:txBody>
          <a:bodyPr>
            <a:normAutofit/>
          </a:bodyPr>
          <a:lstStyle/>
          <a:p>
            <a:r>
              <a:rPr lang="en-US" sz="4000" dirty="0">
                <a:latin typeface="Times New Roman" panose="02020603050405020304" pitchFamily="18" charset="0"/>
                <a:cs typeface="Times New Roman" panose="02020603050405020304" pitchFamily="18" charset="0"/>
              </a:rPr>
              <a:t>Aims and Objectives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8186" y="1016000"/>
            <a:ext cx="10515600" cy="5212522"/>
          </a:xfrm>
        </p:spPr>
        <p:txBody>
          <a:bodyPr>
            <a:normAutofit lnSpcReduction="10000"/>
          </a:bodyPr>
          <a:lstStyle/>
          <a:p>
            <a:r>
              <a:rPr lang="en-US" altLang="en-US" sz="2400" b="0">
                <a:latin typeface="Times New Roman" panose="02020603050405020304" pitchFamily="18" charset="0"/>
                <a:cs typeface="Times New Roman" panose="02020603050405020304" pitchFamily="18" charset="0"/>
              </a:rPr>
              <a:t>provide a centralized platform for ground booking.</a:t>
            </a:r>
            <a:endParaRPr lang="en-US" altLang="en-US" sz="2400" b="0">
              <a:latin typeface="Times New Roman" panose="02020603050405020304" pitchFamily="18" charset="0"/>
              <a:cs typeface="Times New Roman" panose="02020603050405020304" pitchFamily="18" charset="0"/>
            </a:endParaRPr>
          </a:p>
          <a:p>
            <a:pPr>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Enable smooth communication between teams and facility owners.</a:t>
            </a:r>
            <a:endParaRPr lang="en-US" altLang="en-US" sz="2400" b="0">
              <a:latin typeface="Times New Roman" panose="02020603050405020304" pitchFamily="18" charset="0"/>
              <a:cs typeface="Times New Roman" panose="02020603050405020304" pitchFamily="18" charset="0"/>
            </a:endParaRPr>
          </a:p>
          <a:p>
            <a:pPr>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Offer academy registration for skill development.</a:t>
            </a:r>
            <a:endParaRPr lang="en-US" altLang="en-US" sz="2400" b="0">
              <a:latin typeface="Times New Roman" panose="02020603050405020304" pitchFamily="18" charset="0"/>
              <a:cs typeface="Times New Roman" panose="02020603050405020304" pitchFamily="18" charset="0"/>
            </a:endParaRPr>
          </a:p>
          <a:p>
            <a:pPr>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Create a donation feature to support underprivileged players.</a:t>
            </a:r>
            <a:endParaRPr lang="en-US" altLang="en-US" sz="2400" b="0">
              <a:latin typeface="Times New Roman" panose="02020603050405020304" pitchFamily="18" charset="0"/>
              <a:cs typeface="Times New Roman" panose="02020603050405020304" pitchFamily="18" charset="0"/>
            </a:endParaRPr>
          </a:p>
          <a:p>
            <a:pPr>
              <a:buNone/>
            </a:pPr>
            <a:endParaRPr lang="en-US" altLang="en-US" sz="2400" b="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Promote local football and streamline ground</a:t>
            </a:r>
            <a:r>
              <a:rPr lang="en-US" altLang="en-US" sz="2400" b="0">
                <a:latin typeface="Times New Roman" panose="02020603050405020304" pitchFamily="18" charset="0"/>
                <a:cs typeface="Times New Roman" panose="02020603050405020304" pitchFamily="18" charset="0"/>
              </a:rPr>
              <a:t> </a:t>
            </a:r>
            <a:r>
              <a:rPr lang="en-US" altLang="en-US" sz="2400" b="0">
                <a:latin typeface="Times New Roman" panose="02020603050405020304" pitchFamily="18" charset="0"/>
                <a:cs typeface="Times New Roman" panose="02020603050405020304" pitchFamily="18" charset="0"/>
              </a:rPr>
              <a:t>management.</a:t>
            </a:r>
            <a:endParaRPr lang="en-US" altLang="en-US" sz="2400" b="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endParaRPr lang="en-US" dirty="0"/>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
        <p:nvSpPr>
          <p:cNvPr id="8" name="Rectangle 2"/>
          <p:cNvSpPr>
            <a:spLocks noGrp="1" noChangeArrowheads="1"/>
          </p:cNvSpPr>
          <p:nvPr>
            <p:ph idx="1"/>
          </p:nvPr>
        </p:nvSpPr>
        <p:spPr bwMode="auto">
          <a:xfrm>
            <a:off x="410818" y="1801338"/>
            <a:ext cx="11542644" cy="439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algn="l" defTabSz="914400" rtl="0" eaLnBrk="0" fontAlgn="base" latinLnBrk="0" hangingPunct="0">
              <a:lnSpc>
                <a:spcPct val="100000"/>
              </a:lnSpc>
              <a:spcBef>
                <a:spcPct val="0"/>
              </a:spcBef>
              <a:spcAft>
                <a:spcPct val="0"/>
              </a:spcAft>
              <a:buClrTx/>
              <a:buSzTx/>
            </a:pPr>
            <a:r>
              <a:rPr lang="en-US" altLang="en-US" sz="2000">
                <a:latin typeface="Times New Roman" panose="02020603050405020304" pitchFamily="18" charset="0"/>
                <a:cs typeface="Times New Roman" panose="02020603050405020304" pitchFamily="18" charset="0"/>
              </a:rPr>
              <a:t>Agile Methodology: </a:t>
            </a:r>
            <a:r>
              <a:rPr lang="en-US" altLang="en-US" sz="2000" b="0">
                <a:latin typeface="Times New Roman" panose="02020603050405020304" pitchFamily="18" charset="0"/>
                <a:cs typeface="Times New Roman" panose="02020603050405020304" pitchFamily="18" charset="0"/>
              </a:rPr>
              <a:t>The project will use an iterative and flexible development approach to ensure continuous feedback and improvement.</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pPr>
            <a:r>
              <a:rPr lang="en-US" altLang="en-US" sz="2000">
                <a:latin typeface="Times New Roman" panose="02020603050405020304" pitchFamily="18" charset="0"/>
                <a:cs typeface="Times New Roman" panose="02020603050405020304" pitchFamily="18" charset="0"/>
              </a:rPr>
              <a:t>Iterative Development:</a:t>
            </a:r>
            <a:r>
              <a:rPr lang="en-US" altLang="en-US" sz="2000" b="0">
                <a:latin typeface="Times New Roman" panose="02020603050405020304" pitchFamily="18" charset="0"/>
                <a:cs typeface="Times New Roman" panose="02020603050405020304" pitchFamily="18" charset="0"/>
              </a:rPr>
              <a:t> The project is divided into manageable cycles (sprints), each delivering a specific set of features.</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pPr>
            <a:r>
              <a:rPr lang="en-US" altLang="en-US" sz="2000">
                <a:latin typeface="Times New Roman" panose="02020603050405020304" pitchFamily="18" charset="0"/>
                <a:cs typeface="Times New Roman" panose="02020603050405020304" pitchFamily="18" charset="0"/>
              </a:rPr>
              <a:t>Stakeholder Collaboration:</a:t>
            </a:r>
            <a:r>
              <a:rPr lang="en-US" altLang="en-US" sz="2000" b="0">
                <a:latin typeface="Times New Roman" panose="02020603050405020304" pitchFamily="18" charset="0"/>
                <a:cs typeface="Times New Roman" panose="02020603050405020304" pitchFamily="18" charset="0"/>
              </a:rPr>
              <a:t> Regular communication with players, ground owners, and administrators to gather feedback and refine features.</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pPr>
            <a:r>
              <a:rPr lang="en-US" altLang="en-US" sz="2000">
                <a:latin typeface="Times New Roman" panose="02020603050405020304" pitchFamily="18" charset="0"/>
                <a:cs typeface="Times New Roman" panose="02020603050405020304" pitchFamily="18" charset="0"/>
              </a:rPr>
              <a:t>Frequent Testing:</a:t>
            </a:r>
            <a:r>
              <a:rPr lang="en-US" altLang="en-US" sz="2000" b="0">
                <a:latin typeface="Times New Roman" panose="02020603050405020304" pitchFamily="18" charset="0"/>
                <a:cs typeface="Times New Roman" panose="02020603050405020304" pitchFamily="18" charset="0"/>
              </a:rPr>
              <a:t> Each sprint includes testing to ensure the platform’s functionality and quality.</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pPr>
            <a:r>
              <a:rPr lang="en-US" altLang="en-US" sz="2000">
                <a:latin typeface="Times New Roman" panose="02020603050405020304" pitchFamily="18" charset="0"/>
                <a:cs typeface="Times New Roman" panose="02020603050405020304" pitchFamily="18" charset="0"/>
              </a:rPr>
              <a:t>Faster Delivery:</a:t>
            </a:r>
            <a:r>
              <a:rPr lang="en-US" altLang="en-US" sz="2000" b="0">
                <a:latin typeface="Times New Roman" panose="02020603050405020304" pitchFamily="18" charset="0"/>
                <a:cs typeface="Times New Roman" panose="02020603050405020304" pitchFamily="18" charset="0"/>
              </a:rPr>
              <a:t> Prioritization of high-impact features, such as ground booking and team coordination, for early delivery.</a:t>
            </a:r>
            <a:endParaRPr lang="en-US" altLang="en-US" sz="2000" b="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pPr>
            <a:endParaRPr lang="en-US" altLang="en-US" sz="2000" b="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Algoritham </a:t>
            </a:r>
            <a:endParaRPr lang="en-US"/>
          </a:p>
        </p:txBody>
      </p:sp>
      <p:sp>
        <p:nvSpPr>
          <p:cNvPr id="3" name="Content Placeholder 2"/>
          <p:cNvSpPr>
            <a:spLocks noGrp="1"/>
          </p:cNvSpPr>
          <p:nvPr>
            <p:ph idx="1"/>
          </p:nvPr>
        </p:nvSpPr>
        <p:spPr/>
        <p:txBody>
          <a:bodyPr/>
          <a:p>
            <a:r>
              <a:rPr lang="en-US" altLang="en-US"/>
              <a:t>User Registration &amp; Authentication</a:t>
            </a:r>
            <a:endParaRPr lang="en-US" altLang="en-US"/>
          </a:p>
          <a:p>
            <a:r>
              <a:rPr lang="en-US" altLang="en-US"/>
              <a:t>Ground Listing &amp; Search</a:t>
            </a:r>
            <a:endParaRPr lang="en-US" altLang="en-US"/>
          </a:p>
          <a:p>
            <a:r>
              <a:rPr lang="en-US" altLang="en-US"/>
              <a:t>Booking Process</a:t>
            </a:r>
            <a:endParaRPr lang="en-US" altLang="en-US"/>
          </a:p>
          <a:p>
            <a:r>
              <a:rPr lang="en-US" altLang="en-US"/>
              <a:t>Match Coordination</a:t>
            </a:r>
            <a:endParaRPr lang="en-US" altLang="en-US"/>
          </a:p>
          <a:p>
            <a:r>
              <a:rPr lang="en-US" altLang="en-US"/>
              <a:t>Payment &amp; Donations</a:t>
            </a:r>
            <a:endParaRPr lang="en-US" altLang="en-US"/>
          </a:p>
          <a:p>
            <a:r>
              <a:rPr lang="en-US" altLang="en-US"/>
              <a:t>Notifications &amp; Updates</a:t>
            </a:r>
            <a:endParaRPr lang="en-US" altLang="en-US"/>
          </a:p>
          <a:p>
            <a:r>
              <a:rPr lang="en-US" altLang="en-US"/>
              <a:t>Admin &amp; Ground Owner Panel</a:t>
            </a:r>
            <a:endParaRPr lang="en-US" altLang="en-US"/>
          </a:p>
        </p:txBody>
      </p:sp>
      <p:sp>
        <p:nvSpPr>
          <p:cNvPr id="4" name="Date Placeholder 3"/>
          <p:cNvSpPr>
            <a:spLocks noGrp="1"/>
          </p:cNvSpPr>
          <p:nvPr>
            <p:ph type="dt" sz="half" idx="10"/>
          </p:nvPr>
        </p:nvSpPr>
        <p:spPr/>
        <p:txBody>
          <a:bodyPr/>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p>
            <a:fld id="{DEAFE983-65F8-481A-83AB-B8769D089CA8}"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43452"/>
            <a:ext cx="10515600" cy="807893"/>
          </a:xfrm>
        </p:spPr>
        <p:txBody>
          <a:bodyPr>
            <a:normAutofit/>
          </a:bodyPr>
          <a:lstStyle/>
          <a:p>
            <a:r>
              <a:rPr lang="en-US" sz="4000" dirty="0">
                <a:latin typeface="Times New Roman" panose="02020603050405020304" pitchFamily="18" charset="0"/>
                <a:cs typeface="Times New Roman" panose="02020603050405020304" pitchFamily="18" charset="0"/>
              </a:rPr>
              <a:t>Cont..</a:t>
            </a:r>
            <a:endParaRPr lang="en-US" sz="4000" dirty="0">
              <a:latin typeface="Times New Roman" panose="02020603050405020304" pitchFamily="18" charset="0"/>
              <a:cs typeface="Times New Roman" panose="02020603050405020304" pitchFamily="18" charset="0"/>
            </a:endParaRPr>
          </a:p>
        </p:txBody>
      </p:sp>
      <p:sp>
        <p:nvSpPr>
          <p:cNvPr id="11" name="Content Placeholder 10"/>
          <p:cNvSpPr>
            <a:spLocks noGrp="1"/>
          </p:cNvSpPr>
          <p:nvPr>
            <p:ph idx="1"/>
          </p:nvPr>
        </p:nvSpPr>
        <p:spPr>
          <a:xfrm>
            <a:off x="838200" y="969819"/>
            <a:ext cx="10515600" cy="5207146"/>
          </a:xfrm>
        </p:spPr>
        <p:txBody>
          <a:bodyPr>
            <a:noAutofit/>
          </a:bodyPr>
          <a:lstStyle/>
          <a:p>
            <a:pPr>
              <a:buNone/>
            </a:pPr>
            <a:r>
              <a:rPr lang="en-US" sz="2400" dirty="0">
                <a:latin typeface="Times New Roman" panose="02020603050405020304" pitchFamily="18" charset="0"/>
                <a:cs typeface="Times New Roman" panose="02020603050405020304" pitchFamily="18" charset="0"/>
              </a:rPr>
              <a:t>Compliance and regulation:</a:t>
            </a:r>
            <a:endParaRPr lang="en-US" sz="2400" dirty="0">
              <a:latin typeface="Times New Roman" panose="02020603050405020304" pitchFamily="18" charset="0"/>
              <a:cs typeface="Times New Roman" panose="02020603050405020304" pitchFamily="18" charset="0"/>
            </a:endParaRPr>
          </a:p>
          <a:p>
            <a:r>
              <a:rPr lang="en-US" altLang="en-US" sz="2400" b="0">
                <a:latin typeface="Times New Roman" panose="02020603050405020304" pitchFamily="18" charset="0"/>
                <a:cs typeface="Times New Roman" panose="02020603050405020304" pitchFamily="18" charset="0"/>
              </a:rPr>
              <a:t>The project will adhere to relevant local regulations, data protection laws, and industry best practices to ensure compliance and secure operations.</a:t>
            </a:r>
            <a:endParaRPr lang="en-US" altLang="en-US" sz="2400" b="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Launch:</a:t>
            </a:r>
            <a:r>
              <a:rPr lang="en-US" sz="2400" b="0" dirty="0">
                <a:latin typeface="Times New Roman" panose="02020603050405020304" pitchFamily="18" charset="0"/>
                <a:cs typeface="Times New Roman" panose="02020603050405020304" pitchFamily="18" charset="0"/>
              </a:rPr>
              <a:t> </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Prepare for a successful Futsal field reservation system.</a:t>
            </a:r>
            <a:endParaRPr lang="en-US" sz="2400" b="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Tools:</a:t>
            </a:r>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ReactJs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Html, CSS, JavaScript</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Node </a:t>
            </a:r>
            <a:r>
              <a:rPr lang="en-US" sz="2400" b="0" dirty="0" err="1">
                <a:latin typeface="Times New Roman" panose="02020603050405020304" pitchFamily="18" charset="0"/>
                <a:cs typeface="Times New Roman" panose="02020603050405020304" pitchFamily="18" charset="0"/>
              </a:rPr>
              <a:t>js</a:t>
            </a:r>
            <a:endParaRPr lang="en-US" sz="2400" b="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SQL/MONGODB</a:t>
            </a:r>
            <a:endParaRPr lang="en-US" sz="2400" b="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C78A665-65B8-4E6C-BF58-97471B62A462}" type="datetime1">
              <a:rPr lang="en-US" smtClean="0"/>
            </a:fld>
            <a:endParaRPr lang="en-US"/>
          </a:p>
        </p:txBody>
      </p:sp>
      <p:sp>
        <p:nvSpPr>
          <p:cNvPr id="5" name="Slide Number Placeholder 4"/>
          <p:cNvSpPr>
            <a:spLocks noGrp="1"/>
          </p:cNvSpPr>
          <p:nvPr>
            <p:ph type="sldNum" sz="quarter" idx="12"/>
          </p:nvPr>
        </p:nvSpPr>
        <p:spPr/>
        <p:txBody>
          <a:bodyPr/>
          <a:lstStyle/>
          <a:p>
            <a:fld id="{DEAFE983-65F8-481A-83AB-B8769D089CA8}"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7BC594A95DE64DA89C3102443A3B24" ma:contentTypeVersion="2" ma:contentTypeDescription="Create a new document." ma:contentTypeScope="" ma:versionID="e23635c323b26fad33a9a9519b806378">
  <xsd:schema xmlns:xsd="http://www.w3.org/2001/XMLSchema" xmlns:xs="http://www.w3.org/2001/XMLSchema" xmlns:p="http://schemas.microsoft.com/office/2006/metadata/properties" xmlns:ns2="784b4918-f5b5-40fe-9715-335fddce8600" targetNamespace="http://schemas.microsoft.com/office/2006/metadata/properties" ma:root="true" ma:fieldsID="5030ec59f6a27ffbdeea9cb6b163d1b3" ns2:_="">
    <xsd:import namespace="784b4918-f5b5-40fe-9715-335fddce860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4b4918-f5b5-40fe-9715-335fddce86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6EE0C3-E437-405E-923E-4F33284247D4}">
  <ds:schemaRefs/>
</ds:datastoreItem>
</file>

<file path=customXml/itemProps2.xml><?xml version="1.0" encoding="utf-8"?>
<ds:datastoreItem xmlns:ds="http://schemas.openxmlformats.org/officeDocument/2006/customXml" ds:itemID="{4E837CDE-8B39-4935-9423-9EE8812DFBDF}">
  <ds:schemaRefs/>
</ds:datastoreItem>
</file>

<file path=customXml/itemProps3.xml><?xml version="1.0" encoding="utf-8"?>
<ds:datastoreItem xmlns:ds="http://schemas.openxmlformats.org/officeDocument/2006/customXml" ds:itemID="{1E5EBB85-9AB2-4BC7-B194-532085E0130D}">
  <ds:schemaRefs/>
</ds:datastoreItem>
</file>

<file path=docProps/app.xml><?xml version="1.0" encoding="utf-8"?>
<Properties xmlns="http://schemas.openxmlformats.org/officeDocument/2006/extended-properties" xmlns:vt="http://schemas.openxmlformats.org/officeDocument/2006/docPropsVTypes">
  <TotalTime>0</TotalTime>
  <Words>4827</Words>
  <Application>WPS Slides</Application>
  <PresentationFormat>Widescreen</PresentationFormat>
  <Paragraphs>284</Paragraphs>
  <Slides>29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29</vt:i4>
      </vt:variant>
    </vt:vector>
  </HeadingPairs>
  <TitlesOfParts>
    <vt:vector size="40" baseType="lpstr">
      <vt:lpstr>Arial</vt:lpstr>
      <vt:lpstr>SimSun</vt:lpstr>
      <vt:lpstr>Wingdings</vt:lpstr>
      <vt:lpstr>Courier New</vt:lpstr>
      <vt:lpstr>Calibri</vt:lpstr>
      <vt:lpstr>Times New Roman</vt:lpstr>
      <vt:lpstr>Microsoft YaHei</vt:lpstr>
      <vt:lpstr>Arial Unicode MS</vt:lpstr>
      <vt:lpstr>Calibri Light</vt:lpstr>
      <vt:lpstr>Consolas</vt:lpstr>
      <vt:lpstr>Office Theme</vt:lpstr>
      <vt:lpstr>Futsal Field Reservation System</vt:lpstr>
      <vt:lpstr>Contents</vt:lpstr>
      <vt:lpstr>Introduction </vt:lpstr>
      <vt:lpstr>Problem Description </vt:lpstr>
      <vt:lpstr>Proposed Solution</vt:lpstr>
      <vt:lpstr>Aims and Objectives </vt:lpstr>
      <vt:lpstr>Methodology</vt:lpstr>
      <vt:lpstr>Algoritham </vt:lpstr>
      <vt:lpstr>Cont..</vt:lpstr>
      <vt:lpstr>Cont..</vt:lpstr>
      <vt:lpstr>Cont..</vt:lpstr>
      <vt:lpstr>Feasibility Analysis </vt:lpstr>
      <vt:lpstr>System Sequence Diagram</vt:lpstr>
      <vt:lpstr>                          Class Diagram</vt:lpstr>
      <vt:lpstr>Activity Diagram</vt:lpstr>
      <vt:lpstr>Prototype  </vt:lpstr>
      <vt:lpstr>Signup for Ground Owner interface</vt:lpstr>
      <vt:lpstr>Signup for Team Owner interface</vt:lpstr>
      <vt:lpstr>LOGIN</vt:lpstr>
      <vt:lpstr>Teams Dashboard</vt:lpstr>
      <vt:lpstr>Teams Dashboard</vt:lpstr>
      <vt:lpstr>Chat bot </vt:lpstr>
      <vt:lpstr>Ground Dashboard</vt:lpstr>
      <vt:lpstr>Academy Dashboard</vt:lpstr>
      <vt:lpstr>Donation Dashboard</vt:lpstr>
      <vt:lpstr>Bookings  </vt:lpstr>
      <vt:lpstr>Slots Timing / Available Slots</vt:lpstr>
      <vt:lpstr>Any Questions?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Waqar ul Hassan</dc:creator>
  <cp:lastModifiedBy>harja</cp:lastModifiedBy>
  <cp:revision>663</cp:revision>
  <cp:lastPrinted>2023-01-25T08:48:00Z</cp:lastPrinted>
  <dcterms:created xsi:type="dcterms:W3CDTF">2020-10-13T09:21:00Z</dcterms:created>
  <dcterms:modified xsi:type="dcterms:W3CDTF">2025-05-08T06:37:19Z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0x010100A37BC594A95DE64DA89C3102443A3B24</vt:lpwstr>
  </property>
  <property fmtid="{D5CDD505-2E9C-101B-9397-08002B2CF9AE}" pid="3" name="ICV">
    <vt:lpwstr>35BED53DB7B34847B8A01D7E8348066A_13</vt:lpwstr>
  </property>
  <property fmtid="{D5CDD505-2E9C-101B-9397-08002B2CF9AE}" pid="4" name="KSOProductBuildVer">
    <vt:lpwstr>1033-12.2.0.20795</vt:lpwstr>
  </property>
</Properties>
</file>